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27"/>
  </p:notesMasterIdLst>
  <p:handoutMasterIdLst>
    <p:handoutMasterId r:id="rId28"/>
  </p:handoutMasterIdLst>
  <p:sldIdLst>
    <p:sldId id="301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02" r:id="rId17"/>
    <p:sldId id="303" r:id="rId18"/>
    <p:sldId id="304" r:id="rId19"/>
    <p:sldId id="305" r:id="rId20"/>
    <p:sldId id="306" r:id="rId21"/>
    <p:sldId id="335" r:id="rId22"/>
    <p:sldId id="307" r:id="rId23"/>
    <p:sldId id="308" r:id="rId24"/>
    <p:sldId id="309" r:id="rId25"/>
    <p:sldId id="324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009CAB"/>
    <a:srgbClr val="F04C25"/>
    <a:srgbClr val="DDEFF3"/>
    <a:srgbClr val="DDDDDD"/>
    <a:srgbClr val="F8F8F8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4"/>
    <p:restoredTop sz="94718"/>
  </p:normalViewPr>
  <p:slideViewPr>
    <p:cSldViewPr snapToGrid="0">
      <p:cViewPr varScale="1">
        <p:scale>
          <a:sx n="92" d="100"/>
          <a:sy n="92" d="100"/>
        </p:scale>
        <p:origin x="584" y="17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3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22/10/2023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22/10/2023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579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57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6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5.svg"/><Relationship Id="rId7" Type="http://schemas.openxmlformats.org/officeDocument/2006/relationships/image" Target="../media/image77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76.svg"/><Relationship Id="rId4" Type="http://schemas.openxmlformats.org/officeDocument/2006/relationships/image" Target="../media/image64.png"/><Relationship Id="rId9" Type="http://schemas.openxmlformats.org/officeDocument/2006/relationships/image" Target="../media/image57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7.sv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7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21937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454334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54114604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3389843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149057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065807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8953285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926210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0803220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9086760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461567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97555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0425820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7424359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237572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543757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095920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41288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519721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74082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01127641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51422091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74880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90865718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6624373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304231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5983820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066418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0122968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8350316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830228142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700730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8825601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79765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12616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00202722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540615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24174633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36898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22/10/2023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890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22/10/2023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14591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22/10/2023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3338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7967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9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2891073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6537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4733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9073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22 oktober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28005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33728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32090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22 oktober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1104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22 oktober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9058318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22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02209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4468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74178839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0525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22 oktober 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6395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9002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289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22 oktober 2023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0793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22 oktober 2023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99926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15353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22 oktober 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74078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22 oktober 2023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13969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22 oktober 2023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02653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48815730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22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33383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22 oktober 2023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685277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22 oktober 2023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72967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5260186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2299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22/10/2023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6766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5" r:id="rId4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22 oktober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4070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22 oktober 2023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3779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2/components/collapse/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getbootstrap.com/docs/5.2/components/modal/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getbootstrap.com/docs/5.2/components/carousel/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getbootstrap.com/docs/5.2/components/accordion/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getbootstrap.com/docs/5.2/components/card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getbootstrap.com/docs/5.2/components/list-group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owto/howto_css_thumbnail.asp" TargetMode="External"/><Relationship Id="rId2" Type="http://schemas.openxmlformats.org/officeDocument/2006/relationships/hyperlink" Target="https://startbootstrap.com/snippets/thumbnail-gallery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msemenov.com/plugins/magnific-popup/" TargetMode="External"/><Relationship Id="rId2" Type="http://schemas.openxmlformats.org/officeDocument/2006/relationships/hyperlink" Target="http://fancyapps.com/fancybox/3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w3schools.com/howto/howto_js_lightbox.asp" TargetMode="External"/><Relationship Id="rId4" Type="http://schemas.openxmlformats.org/officeDocument/2006/relationships/hyperlink" Target="https://lokeshdhakar.com/projects/lightbox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getbootstrap.com/docs/5.2/examples/cheatsheet/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2/layout/grid/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Websites</a:t>
            </a:r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/>
              <a:t>Bootstrap grid, components and more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5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578E9B-DC43-49D4-87A9-C6F01052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Collapse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D809AD-9B9F-4898-820C-F360E307613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48CF7-5B94-4A89-B358-542ED19BD76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A86C1D5-6DE9-F24E-94F3-AAFC350B14D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NL"/>
              <a:t>Schakelen met de </a:t>
            </a:r>
            <a:r>
              <a:rPr lang="nl-NL" b="1">
                <a:solidFill>
                  <a:srgbClr val="EC4B2F"/>
                </a:solidFill>
              </a:rPr>
              <a:t>zichtbaarheid</a:t>
            </a:r>
            <a:r>
              <a:rPr lang="nl-NL"/>
              <a:t> van inhoud</a:t>
            </a:r>
          </a:p>
          <a:p>
            <a:endParaRPr lang="nl-NL"/>
          </a:p>
          <a:p>
            <a:r>
              <a:rPr lang="nl-NL"/>
              <a:t>Voeg een paar </a:t>
            </a:r>
            <a:r>
              <a:rPr lang="nl-NL" b="1">
                <a:solidFill>
                  <a:srgbClr val="EC4B2F"/>
                </a:solidFill>
              </a:rPr>
              <a:t>klassen</a:t>
            </a:r>
            <a:r>
              <a:rPr lang="nl-NL"/>
              <a:t> toe en de </a:t>
            </a:r>
            <a:r>
              <a:rPr lang="nl-NL" b="1">
                <a:solidFill>
                  <a:srgbClr val="EC4B2F"/>
                </a:solidFill>
              </a:rPr>
              <a:t>JavaScript-plug-ins</a:t>
            </a:r>
          </a:p>
          <a:p>
            <a:pPr lvl="1"/>
            <a:r>
              <a:rPr lang="nl-BE">
                <a:solidFill>
                  <a:srgbClr val="00A0AE"/>
                </a:solidFill>
              </a:rPr>
              <a:t>.</a:t>
            </a:r>
            <a:r>
              <a:rPr lang="nl-BE" b="1">
                <a:solidFill>
                  <a:srgbClr val="00A0AE"/>
                </a:solidFill>
              </a:rPr>
              <a:t>collapse</a:t>
            </a:r>
            <a:r>
              <a:rPr lang="nl-BE">
                <a:solidFill>
                  <a:srgbClr val="00A0AE"/>
                </a:solidFill>
              </a:rPr>
              <a:t> </a:t>
            </a:r>
            <a:r>
              <a:rPr lang="nl-BE"/>
              <a:t>verbergt content</a:t>
            </a:r>
          </a:p>
          <a:p>
            <a:pPr lvl="1"/>
            <a:r>
              <a:rPr lang="nl-BE">
                <a:solidFill>
                  <a:srgbClr val="00A0AE"/>
                </a:solidFill>
              </a:rPr>
              <a:t>.</a:t>
            </a:r>
            <a:r>
              <a:rPr lang="nl-BE" b="1">
                <a:solidFill>
                  <a:srgbClr val="00A0AE"/>
                </a:solidFill>
              </a:rPr>
              <a:t>collapsing</a:t>
            </a:r>
            <a:r>
              <a:rPr lang="nl-BE">
                <a:solidFill>
                  <a:srgbClr val="00A0AE"/>
                </a:solidFill>
              </a:rPr>
              <a:t> </a:t>
            </a:r>
            <a:r>
              <a:rPr lang="nl-BE"/>
              <a:t>wordt toegepast tijdens overgangen</a:t>
            </a:r>
          </a:p>
          <a:p>
            <a:pPr lvl="1"/>
            <a:r>
              <a:rPr lang="nl-BE">
                <a:solidFill>
                  <a:srgbClr val="00A0AE"/>
                </a:solidFill>
              </a:rPr>
              <a:t>.</a:t>
            </a:r>
            <a:r>
              <a:rPr lang="nl-BE" b="1">
                <a:solidFill>
                  <a:srgbClr val="00A0AE"/>
                </a:solidFill>
              </a:rPr>
              <a:t>collapse.show</a:t>
            </a:r>
            <a:r>
              <a:rPr lang="nl-BE">
                <a:solidFill>
                  <a:srgbClr val="00A0AE"/>
                </a:solidFill>
              </a:rPr>
              <a:t> </a:t>
            </a:r>
            <a:r>
              <a:rPr lang="nl-BE"/>
              <a:t>toont content</a:t>
            </a:r>
          </a:p>
          <a:p>
            <a:endParaRPr lang="nl-BE"/>
          </a:p>
          <a:p>
            <a:r>
              <a:rPr lang="nl-BE"/>
              <a:t>Gebruik een </a:t>
            </a:r>
            <a:r>
              <a:rPr lang="nl-BE" b="1">
                <a:solidFill>
                  <a:srgbClr val="EC4B2F"/>
                </a:solidFill>
              </a:rPr>
              <a:t>link</a:t>
            </a:r>
            <a:r>
              <a:rPr lang="nl-BE"/>
              <a:t> met het </a:t>
            </a:r>
            <a:r>
              <a:rPr lang="nl-BE" b="1">
                <a:solidFill>
                  <a:srgbClr val="EC4B2F"/>
                </a:solidFill>
              </a:rPr>
              <a:t>href</a:t>
            </a:r>
            <a:r>
              <a:rPr lang="nl-BE"/>
              <a:t>-attribuut of een </a:t>
            </a:r>
            <a:r>
              <a:rPr lang="nl-BE" b="1">
                <a:solidFill>
                  <a:srgbClr val="EC4B2F"/>
                </a:solidFill>
              </a:rPr>
              <a:t>knop</a:t>
            </a:r>
            <a:r>
              <a:rPr lang="nl-BE"/>
              <a:t> met het </a:t>
            </a:r>
            <a:r>
              <a:rPr lang="nl-BE" b="1">
                <a:solidFill>
                  <a:srgbClr val="EC4B2F"/>
                </a:solidFill>
              </a:rPr>
              <a:t>data-target-attribuut</a:t>
            </a:r>
            <a:r>
              <a:rPr lang="nl-BE"/>
              <a:t>. </a:t>
            </a:r>
          </a:p>
          <a:p>
            <a:pPr lvl="1"/>
            <a:r>
              <a:rPr lang="nl-BE"/>
              <a:t>In beide gevallen is de </a:t>
            </a:r>
            <a:r>
              <a:rPr lang="nl-BE" b="1">
                <a:solidFill>
                  <a:srgbClr val="00A0AE"/>
                </a:solidFill>
              </a:rPr>
              <a:t>data-bs-toggle="collapse" </a:t>
            </a:r>
            <a:r>
              <a:rPr lang="nl-BE"/>
              <a:t>vereist</a:t>
            </a:r>
          </a:p>
          <a:p>
            <a:pPr lvl="1"/>
            <a:endParaRPr lang="nl-BE"/>
          </a:p>
          <a:p>
            <a:pPr algn="ctr"/>
            <a:r>
              <a:rPr lang="nl-NL">
                <a:hlinkClick r:id="rId2"/>
              </a:rPr>
              <a:t>https://getbootstrap.com/docs/5.2/components/collapse/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62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5AB9ACB-BD80-4F2F-B847-A69B0788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Modal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E2D2C3-2296-4541-903C-DECC23649E9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F404E8-F395-4838-9202-F4C226C16DE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1A61A75-F55C-4F41-8E4F-6DFCA933C5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38801"/>
            <a:ext cx="11160127" cy="4716463"/>
          </a:xfrm>
        </p:spPr>
        <p:txBody>
          <a:bodyPr>
            <a:normAutofit fontScale="85000" lnSpcReduction="20000"/>
          </a:bodyPr>
          <a:lstStyle/>
          <a:p>
            <a:r>
              <a:rPr lang="nl-BE" dirty="0"/>
              <a:t>Gebruik de </a:t>
            </a:r>
            <a:r>
              <a:rPr lang="nl-BE" b="1" dirty="0">
                <a:solidFill>
                  <a:srgbClr val="EC4B2F"/>
                </a:solidFill>
              </a:rPr>
              <a:t>modal</a:t>
            </a:r>
            <a:r>
              <a:rPr lang="nl-BE" dirty="0"/>
              <a:t> JavaScript-plug-in van Bootstrap om</a:t>
            </a:r>
          </a:p>
          <a:p>
            <a:pPr lvl="1"/>
            <a:r>
              <a:rPr lang="nl-BE" dirty="0"/>
              <a:t>dialogen aan uw site toe te voegen</a:t>
            </a:r>
          </a:p>
          <a:p>
            <a:pPr lvl="1"/>
            <a:r>
              <a:rPr lang="nl-BE" dirty="0"/>
              <a:t>voor lightboxes</a:t>
            </a:r>
          </a:p>
          <a:p>
            <a:pPr lvl="1"/>
            <a:r>
              <a:rPr lang="nl-BE" dirty="0"/>
              <a:t>gebruikersmeldingen</a:t>
            </a:r>
          </a:p>
          <a:p>
            <a:pPr lvl="1"/>
            <a:r>
              <a:rPr lang="nl-BE" dirty="0"/>
              <a:t>aangepaste inhoud</a:t>
            </a:r>
          </a:p>
          <a:p>
            <a:pPr lvl="1"/>
            <a:r>
              <a:rPr lang="nl-BE" dirty="0"/>
              <a:t>…</a:t>
            </a:r>
          </a:p>
          <a:p>
            <a:endParaRPr lang="nl-BE" dirty="0"/>
          </a:p>
          <a:p>
            <a:r>
              <a:rPr lang="nl-BE" dirty="0"/>
              <a:t>modal-dialog</a:t>
            </a:r>
          </a:p>
          <a:p>
            <a:pPr lvl="1"/>
            <a:r>
              <a:rPr lang="nl-BE" dirty="0"/>
              <a:t>modal-content</a:t>
            </a:r>
          </a:p>
          <a:p>
            <a:pPr lvl="1"/>
            <a:r>
              <a:rPr lang="nl-BE" dirty="0"/>
              <a:t>modal-header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modal-title</a:t>
            </a:r>
          </a:p>
          <a:p>
            <a:pPr lvl="1"/>
            <a:r>
              <a:rPr lang="nl-BE" dirty="0"/>
              <a:t>modal-body</a:t>
            </a:r>
          </a:p>
          <a:p>
            <a:pPr lvl="1"/>
            <a:r>
              <a:rPr lang="nl-BE" dirty="0"/>
              <a:t>modal-footer</a:t>
            </a:r>
          </a:p>
          <a:p>
            <a:endParaRPr lang="nl-BE" dirty="0"/>
          </a:p>
          <a:p>
            <a:pPr algn="ctr"/>
            <a:r>
              <a:rPr lang="nl-BE" dirty="0">
                <a:hlinkClick r:id="rId2"/>
              </a:rPr>
              <a:t>https://getbootstrap.com/docs/5.2/components/modal/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C62F7-F655-7779-8C01-2E2D7E41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2641317"/>
            <a:ext cx="4876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9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578E9B-DC43-49D4-87A9-C6F01052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Carousel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D809AD-9B9F-4898-820C-F360E307613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48CF7-5B94-4A89-B358-542ED19BD76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678DDF3-BB57-E842-AE5F-9AD1BA56B3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1900"/>
              <a:t>Een </a:t>
            </a:r>
            <a:r>
              <a:rPr lang="nl-NL" sz="1900" b="1">
                <a:solidFill>
                  <a:srgbClr val="EC4B2F"/>
                </a:solidFill>
              </a:rPr>
              <a:t>diavoorstellingscomponent</a:t>
            </a:r>
            <a:r>
              <a:rPr lang="nl-NL" sz="1900"/>
              <a:t> om als een carrousel door elementen (afbeeldingen of dia's met tekst) te bladeren</a:t>
            </a:r>
          </a:p>
          <a:p>
            <a:pPr marL="0" indent="0">
              <a:buNone/>
            </a:pPr>
            <a:endParaRPr lang="nl-NL" sz="2800"/>
          </a:p>
          <a:p>
            <a:pPr lvl="1"/>
            <a:r>
              <a:rPr lang="nl-NL" sz="2400"/>
              <a:t>Enkel slides</a:t>
            </a:r>
          </a:p>
          <a:p>
            <a:pPr lvl="1"/>
            <a:r>
              <a:rPr lang="nl-NL" sz="2400"/>
              <a:t>Controls toevoegen</a:t>
            </a:r>
          </a:p>
          <a:p>
            <a:pPr lvl="1"/>
            <a:r>
              <a:rPr lang="nl-NL" sz="2400"/>
              <a:t>Indicators toevoegen</a:t>
            </a:r>
          </a:p>
          <a:p>
            <a:pPr lvl="1"/>
            <a:r>
              <a:rPr lang="nl-NL" sz="2400"/>
              <a:t>Caption toevoegen</a:t>
            </a:r>
          </a:p>
          <a:p>
            <a:pPr lvl="1"/>
            <a:endParaRPr lang="nl-NL" sz="2400"/>
          </a:p>
          <a:p>
            <a:pPr lvl="1"/>
            <a:endParaRPr lang="nl-NL" sz="2100"/>
          </a:p>
          <a:p>
            <a:pPr algn="ctr"/>
            <a:r>
              <a:rPr lang="nl-NL" sz="2400">
                <a:hlinkClick r:id="rId2"/>
              </a:rPr>
              <a:t>https://getbootstrap.com/docs/5.2/components/carousel/</a:t>
            </a:r>
            <a:endParaRPr lang="nl-NL" sz="2400"/>
          </a:p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9B7FC-758B-8649-ED8D-230918C78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47251"/>
            <a:ext cx="5316057" cy="2839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99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EBB002-80C9-4C3B-C0BB-0FFC3A6D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Accordion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5AFB4-0983-2E39-E791-69A33AD26B1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ABFFA-16A9-8D24-7B27-22868C67FE5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C3637-CDD0-1CBD-9DD3-918F0254711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algn="ctr"/>
            <a:r>
              <a:rPr lang="nl-BE" sz="2600">
                <a:hlinkClick r:id="rId2"/>
              </a:rPr>
              <a:t>https://getbootstrap.com/docs/5.2/components/accordion/</a:t>
            </a:r>
            <a:endParaRPr lang="nl-BE" sz="2600"/>
          </a:p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C1E1A-E199-D861-6FEB-89CE8470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01" y="3421837"/>
            <a:ext cx="5979197" cy="25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3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E0A039-7D88-D63B-6EDB-34F827E0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Card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C83F1-ACE6-076F-DF62-1447891586F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7BC84-BDFF-19E8-5A1A-9E509F9164F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2A611B-9400-7745-2146-4609720AB18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algn="ctr"/>
            <a:r>
              <a:rPr lang="nl-BE">
                <a:hlinkClick r:id="rId2"/>
              </a:rPr>
              <a:t>https://getbootstrap.com/docs/5.2/components/card/</a:t>
            </a:r>
            <a:endParaRPr lang="nl-BE"/>
          </a:p>
          <a:p>
            <a:pPr marL="0" indent="0">
              <a:buNone/>
            </a:pPr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E8E82-92AA-F11B-9986-5032B887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3141606"/>
            <a:ext cx="6215062" cy="311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07542-1E8F-EB78-7631-A013F4F9B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23" y="3086100"/>
            <a:ext cx="2857500" cy="2047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609E5-7997-7427-586F-D58E0029D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218" y="3118755"/>
            <a:ext cx="1816517" cy="311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1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378F86-B58F-9DBF-6560-A9CF4C48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group</a:t>
            </a:r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A78765-302A-E396-1CC8-4C6F149A1A2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algn="ctr"/>
            <a:r>
              <a:rPr lang="nl-BE">
                <a:hlinkClick r:id="rId2"/>
              </a:rPr>
              <a:t>https://getbootstrap.com/docs/5.2/components/list-group/</a:t>
            </a:r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3D394-43C9-EBF2-6BC9-2828B50B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24" y="4007252"/>
            <a:ext cx="3255989" cy="1749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BB3940-6DBF-90A2-C70E-172231607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128" y="4007252"/>
            <a:ext cx="3401556" cy="1749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1094EB-B909-3349-39D8-C0AF30B16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588" y="3429000"/>
            <a:ext cx="3613164" cy="338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28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1D0ABD-C277-410E-A55E-55201DB6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Thumbnail gallery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512942-AA35-43D5-9D72-178B286B4C1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23A41A-6F07-42E0-94E0-F5C5FFBE380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FA97C24-02AB-48C1-96FA-A17D338E4A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æ"/>
            </a:pPr>
            <a:r>
              <a:rPr lang="nl-NL" sz="1600">
                <a:hlinkClick r:id="rId2"/>
              </a:rPr>
              <a:t>https://startbootstrap.com/snippets/thumbnail-gallery</a:t>
            </a:r>
            <a:endParaRPr lang="nl-NL" sz="1600"/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NL" sz="1600">
                <a:hlinkClick r:id="rId3"/>
              </a:rPr>
              <a:t>https://www.w3schools.com/howto/howto_css_thumbnail.asp</a:t>
            </a:r>
            <a:endParaRPr lang="nl-NL" sz="1600"/>
          </a:p>
          <a:p>
            <a:endParaRPr lang="nl-NL" sz="2000" b="1"/>
          </a:p>
          <a:p>
            <a:endParaRPr lang="nl-NL"/>
          </a:p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E1972-B7C1-8577-0B7B-F9AE4BEBF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824" y="1827195"/>
            <a:ext cx="4937163" cy="3203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69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6D2BB1-6AAE-4433-A843-B9F1AC3A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Lightbox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CD1FE5-54C2-4955-B7A5-3CFB80FF350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EC1BDF-B213-4106-AEDC-18E3831DDB6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538C481-B23C-40A4-BE65-1812A2EA488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/>
              <a:t>Plugins</a:t>
            </a:r>
          </a:p>
          <a:p>
            <a:pPr lvl="1"/>
            <a:r>
              <a:rPr lang="nl-BE" sz="2300"/>
              <a:t>FancyBox </a:t>
            </a:r>
            <a:r>
              <a:rPr lang="nl-BE" sz="1800">
                <a:hlinkClick r:id="rId2"/>
              </a:rPr>
              <a:t>http://fancyapps.com/fancybox/3/</a:t>
            </a:r>
            <a:endParaRPr lang="nl-BE" sz="1800"/>
          </a:p>
          <a:p>
            <a:pPr lvl="1"/>
            <a:r>
              <a:rPr lang="nl-BE" sz="2300"/>
              <a:t>Magnific Popup </a:t>
            </a:r>
            <a:r>
              <a:rPr lang="nl-BE" sz="1800">
                <a:hlinkClick r:id="rId3"/>
              </a:rPr>
              <a:t>https://dimsemenov.com/plugins/magnific-popup/</a:t>
            </a:r>
            <a:endParaRPr lang="nl-BE" sz="1800"/>
          </a:p>
          <a:p>
            <a:pPr lvl="1"/>
            <a:r>
              <a:rPr lang="nl-BE" sz="2300"/>
              <a:t>Lightbox </a:t>
            </a:r>
            <a:r>
              <a:rPr lang="nl-BE" sz="1800">
                <a:hlinkClick r:id="rId4"/>
              </a:rPr>
              <a:t>https://lokeshdhakar.com/projects/lightbox2/</a:t>
            </a:r>
            <a:endParaRPr lang="nl-BE" sz="1800"/>
          </a:p>
          <a:p>
            <a:pPr marL="0" indent="0">
              <a:buNone/>
            </a:pPr>
            <a:endParaRPr lang="nl-BE" sz="2300" b="1"/>
          </a:p>
          <a:p>
            <a:pPr marL="0" indent="0">
              <a:buNone/>
            </a:pPr>
            <a:r>
              <a:rPr lang="nl-BE" sz="2400" b="1"/>
              <a:t>Of schrijf het zelf..</a:t>
            </a:r>
          </a:p>
          <a:p>
            <a:pPr lvl="1"/>
            <a:r>
              <a:rPr lang="nl-BE" sz="2300"/>
              <a:t>W3schools </a:t>
            </a:r>
            <a:r>
              <a:rPr lang="nl-BE" sz="2300">
                <a:hlinkClick r:id="rId5"/>
              </a:rPr>
              <a:t>https://www.w3schools.com/howto/howto_js_lightbox.asp</a:t>
            </a:r>
            <a:endParaRPr lang="nl-BE" sz="2300"/>
          </a:p>
          <a:p>
            <a:pPr marL="0" indent="0">
              <a:buNone/>
            </a:pPr>
            <a:endParaRPr lang="nl-BE" sz="2300" b="1"/>
          </a:p>
          <a:p>
            <a:pPr marL="0" indent="0">
              <a:buNone/>
            </a:pPr>
            <a:r>
              <a:rPr lang="nl-BE" sz="2400" b="1"/>
              <a:t>Andere JS libraries voor een Lightbox gallery plugin</a:t>
            </a:r>
          </a:p>
          <a:p>
            <a:pPr lvl="1"/>
            <a:r>
              <a:rPr lang="nl-BE" sz="2300"/>
              <a:t>Swipebox, PhotoSwipe, Colorbox, PrettyPhoto, Image Lightbox, Featherlight, Lightcase, Lightgallery, ..</a:t>
            </a:r>
          </a:p>
          <a:p>
            <a:pPr lvl="1"/>
            <a:endParaRPr lang="nl-BE" sz="1500" b="1"/>
          </a:p>
          <a:p>
            <a:pPr marL="0" indent="0">
              <a:buNone/>
            </a:pPr>
            <a:endParaRPr lang="nl-BE" sz="2000"/>
          </a:p>
        </p:txBody>
      </p:sp>
    </p:spTree>
    <p:extLst>
      <p:ext uri="{BB962C8B-B14F-4D97-AF65-F5344CB8AC3E}">
        <p14:creationId xmlns:p14="http://schemas.microsoft.com/office/powerpoint/2010/main" val="2696745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6D2BB1-6AAE-4433-A843-B9F1AC3A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Cheatsheet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CD1FE5-54C2-4955-B7A5-3CFB80FF350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EC1BDF-B213-4106-AEDC-18E3831DDB6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538C481-B23C-40A4-BE65-1812A2EA488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pPr algn="ctr"/>
            <a:r>
              <a:rPr lang="nl-BE" sz="2400">
                <a:hlinkClick r:id="rId2"/>
              </a:rPr>
              <a:t>https://getbootstrap.com/docs/5.2/examples/cheatsheet/</a:t>
            </a:r>
            <a:endParaRPr lang="nl-BE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B8EC8-04E8-5F33-F865-A0F95BB1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931" y="2356935"/>
            <a:ext cx="4004135" cy="377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93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7FFC4B71-8043-985A-C2B4-1E170F927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19</a:t>
            </a:fld>
            <a:endParaRPr lang="nl-B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D349A-F904-E3C5-7698-FF4DE9422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Individueel</a:t>
            </a:r>
            <a:r>
              <a:rPr lang="en-US"/>
              <a:t> of pair programming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C578E9B-DC43-49D4-87A9-C6F01052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Grid system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D809AD-9B9F-4898-820C-F360E307613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48CF7-5B94-4A89-B358-542ED19BD76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F98B5947-CC98-4349-8F2E-BE47E6EE7B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nl-BE" sz="2400" b="1"/>
              <a:t>Merk op dat elke rij in totaal steeds 12 is!</a:t>
            </a:r>
          </a:p>
        </p:txBody>
      </p:sp>
      <p:pic>
        <p:nvPicPr>
          <p:cNvPr id="6" name="Tijdelijke aanduiding voor inhoud 1">
            <a:extLst>
              <a:ext uri="{FF2B5EF4-FFF2-40B4-BE49-F238E27FC236}">
                <a16:creationId xmlns:a16="http://schemas.microsoft.com/office/drawing/2014/main" id="{0E0A88CF-F889-4646-8F2B-195792A13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2" y="2512283"/>
            <a:ext cx="10913735" cy="39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1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5AB9ACB-BD80-4F2F-B847-A69B0788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Grid system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E2D2C3-2296-4541-903C-DECC23649E9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8F404E8-F395-4838-9202-F4C226C16DE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1A61A75-F55C-4F41-8E4F-6DFCA933C5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nl-NL" sz="2600" b="1" dirty="0"/>
              <a:t>Kolommen (12-grid-systeem)</a:t>
            </a:r>
          </a:p>
          <a:p>
            <a:pPr marL="359410" lvl="1" indent="-359410">
              <a:lnSpc>
                <a:spcPct val="110000"/>
              </a:lnSpc>
            </a:pPr>
            <a:r>
              <a:rPr lang="nl-NL" sz="2600" dirty="0"/>
              <a:t>Grid gebaseerd op </a:t>
            </a:r>
            <a:r>
              <a:rPr lang="nl-NL" sz="2600" b="1" dirty="0">
                <a:solidFill>
                  <a:srgbClr val="EC4B2F"/>
                </a:solidFill>
              </a:rPr>
              <a:t>12 kolommen</a:t>
            </a:r>
            <a:r>
              <a:rPr lang="nl-NL" sz="2600" dirty="0"/>
              <a:t>.</a:t>
            </a:r>
          </a:p>
          <a:p>
            <a:pPr marL="359410" lvl="1" indent="-359410">
              <a:lnSpc>
                <a:spcPct val="110000"/>
              </a:lnSpc>
            </a:pPr>
            <a:r>
              <a:rPr lang="nl-NL" sz="2600" b="1" dirty="0">
                <a:solidFill>
                  <a:srgbClr val="EC4B2F"/>
                </a:solidFill>
              </a:rPr>
              <a:t>Breedte</a:t>
            </a:r>
            <a:r>
              <a:rPr lang="nl-NL" sz="2600" dirty="0"/>
              <a:t> van de kolommen in </a:t>
            </a:r>
            <a:r>
              <a:rPr lang="nl-NL" sz="2600" b="1" dirty="0">
                <a:solidFill>
                  <a:srgbClr val="EC4B2F"/>
                </a:solidFill>
              </a:rPr>
              <a:t>procent %</a:t>
            </a:r>
            <a:r>
              <a:rPr lang="nl-NL" sz="2600" dirty="0">
                <a:solidFill>
                  <a:srgbClr val="EC4B2F"/>
                </a:solidFill>
              </a:rPr>
              <a:t> </a:t>
            </a:r>
          </a:p>
          <a:p>
            <a:pPr marL="817245" lvl="2" indent="-457200">
              <a:lnSpc>
                <a:spcPct val="110000"/>
              </a:lnSpc>
              <a:buFont typeface="Nunito Light" pitchFamily="2" charset="0"/>
              <a:buChar char="×"/>
            </a:pPr>
            <a:r>
              <a:rPr lang="nl-NL" sz="2600" dirty="0"/>
              <a:t>12= 100%, 6= 50%, 1= </a:t>
            </a:r>
            <a:r>
              <a:rPr lang="en-US" sz="2600" dirty="0"/>
              <a:t>8.33333333%</a:t>
            </a:r>
            <a:endParaRPr lang="nl-NL" sz="2600" dirty="0"/>
          </a:p>
          <a:p>
            <a:pPr marL="359410" lvl="1" indent="-359410">
              <a:lnSpc>
                <a:spcPct val="110000"/>
              </a:lnSpc>
            </a:pPr>
            <a:r>
              <a:rPr lang="nl-NL" sz="2600" b="1" dirty="0">
                <a:solidFill>
                  <a:srgbClr val="EC4B2F"/>
                </a:solidFill>
              </a:rPr>
              <a:t>6</a:t>
            </a:r>
            <a:r>
              <a:rPr lang="nl-NL" sz="2600" dirty="0"/>
              <a:t> responsive breakpoints:</a:t>
            </a:r>
          </a:p>
          <a:p>
            <a:pPr marL="817245" lvl="2" indent="-457200">
              <a:lnSpc>
                <a:spcPct val="110000"/>
              </a:lnSpc>
              <a:buFont typeface="Nunito Light" pitchFamily="2" charset="0"/>
              <a:buChar char="×"/>
            </a:pPr>
            <a:r>
              <a:rPr lang="nl-NL" sz="2600" b="1" i="1" dirty="0"/>
              <a:t>.col-</a:t>
            </a:r>
            <a:r>
              <a:rPr lang="nl-NL" sz="2600" b="1" i="1" dirty="0" err="1">
                <a:solidFill>
                  <a:srgbClr val="00A0AE"/>
                </a:solidFill>
              </a:rPr>
              <a:t>xs</a:t>
            </a:r>
            <a:r>
              <a:rPr lang="nl-NL" sz="2600" b="1" i="1" dirty="0"/>
              <a:t>-#, .col-</a:t>
            </a:r>
            <a:r>
              <a:rPr lang="nl-NL" sz="2600" b="1" i="1" dirty="0">
                <a:solidFill>
                  <a:srgbClr val="00A0AE"/>
                </a:solidFill>
              </a:rPr>
              <a:t>sm</a:t>
            </a:r>
            <a:r>
              <a:rPr lang="nl-NL" sz="2600" b="1" i="1" dirty="0"/>
              <a:t>-#, .col-</a:t>
            </a:r>
            <a:r>
              <a:rPr lang="nl-NL" sz="2600" b="1" i="1" dirty="0">
                <a:solidFill>
                  <a:srgbClr val="00A0AE"/>
                </a:solidFill>
              </a:rPr>
              <a:t>md</a:t>
            </a:r>
            <a:r>
              <a:rPr lang="nl-NL" sz="2600" b="1" i="1" dirty="0"/>
              <a:t>-#, .col-</a:t>
            </a:r>
            <a:r>
              <a:rPr lang="nl-NL" sz="2600" b="1" i="1" dirty="0" err="1">
                <a:solidFill>
                  <a:srgbClr val="00A0AE"/>
                </a:solidFill>
              </a:rPr>
              <a:t>lg</a:t>
            </a:r>
            <a:r>
              <a:rPr lang="nl-NL" sz="2600" b="1" i="1" dirty="0"/>
              <a:t>-#, .col-</a:t>
            </a:r>
            <a:r>
              <a:rPr lang="nl-NL" sz="2600" b="1" i="1" dirty="0">
                <a:solidFill>
                  <a:srgbClr val="00A0AE"/>
                </a:solidFill>
              </a:rPr>
              <a:t>xl</a:t>
            </a:r>
            <a:r>
              <a:rPr lang="nl-NL" sz="2600" b="1" i="1" dirty="0"/>
              <a:t>-#, .col-</a:t>
            </a:r>
            <a:r>
              <a:rPr lang="nl-NL" sz="2600" b="1" i="1" dirty="0" err="1">
                <a:solidFill>
                  <a:srgbClr val="00A0AE"/>
                </a:solidFill>
              </a:rPr>
              <a:t>xxl</a:t>
            </a:r>
            <a:r>
              <a:rPr lang="nl-NL" sz="2600" b="1" i="1" dirty="0"/>
              <a:t>-#</a:t>
            </a:r>
          </a:p>
          <a:p>
            <a:pPr marL="817245" lvl="2" indent="-457200">
              <a:lnSpc>
                <a:spcPct val="110000"/>
              </a:lnSpc>
              <a:buFont typeface="Nunito Light" pitchFamily="2" charset="0"/>
              <a:buChar char="×"/>
            </a:pPr>
            <a:r>
              <a:rPr lang="nl-NL" sz="2600" b="1" i="1" dirty="0"/>
              <a:t>.col</a:t>
            </a:r>
            <a:r>
              <a:rPr lang="nl-NL" sz="2600" i="1" dirty="0"/>
              <a:t>-</a:t>
            </a:r>
            <a:r>
              <a:rPr lang="nl-NL" sz="2600" b="1" i="1" dirty="0">
                <a:solidFill>
                  <a:srgbClr val="00A0AE"/>
                </a:solidFill>
              </a:rPr>
              <a:t>xs</a:t>
            </a:r>
            <a:r>
              <a:rPr lang="nl-NL" sz="2600" i="1" dirty="0"/>
              <a:t>-</a:t>
            </a:r>
            <a:r>
              <a:rPr lang="nl-NL" sz="2600" b="1" i="1" dirty="0"/>
              <a:t>12</a:t>
            </a:r>
            <a:r>
              <a:rPr lang="nl-NL" sz="2600" i="1" dirty="0"/>
              <a:t>, </a:t>
            </a:r>
            <a:r>
              <a:rPr lang="nl-NL" sz="2600" b="1" i="1" dirty="0"/>
              <a:t>.col</a:t>
            </a:r>
            <a:r>
              <a:rPr lang="nl-NL" sz="2600" i="1" dirty="0"/>
              <a:t>-sm-</a:t>
            </a:r>
            <a:r>
              <a:rPr lang="nl-NL" sz="2600" b="1" i="1" dirty="0"/>
              <a:t>9</a:t>
            </a:r>
            <a:r>
              <a:rPr lang="nl-NL" sz="2600" i="1" dirty="0"/>
              <a:t>, </a:t>
            </a:r>
            <a:r>
              <a:rPr lang="nl-NL" sz="2600" b="1" i="1" dirty="0"/>
              <a:t>.col</a:t>
            </a:r>
            <a:r>
              <a:rPr lang="nl-NL" sz="2600" i="1" dirty="0"/>
              <a:t>-md-</a:t>
            </a:r>
            <a:r>
              <a:rPr lang="nl-NL" sz="2600" b="1" i="1" dirty="0"/>
              <a:t>6</a:t>
            </a:r>
            <a:r>
              <a:rPr lang="nl-NL" sz="2600" i="1" dirty="0"/>
              <a:t>, </a:t>
            </a:r>
            <a:r>
              <a:rPr lang="nl-NL" sz="2600" b="1" i="1" dirty="0"/>
              <a:t>.col</a:t>
            </a:r>
            <a:r>
              <a:rPr lang="nl-NL" sz="2600" i="1" dirty="0"/>
              <a:t>-lg-</a:t>
            </a:r>
            <a:r>
              <a:rPr lang="nl-NL" sz="2600" b="1" i="1" dirty="0"/>
              <a:t>4</a:t>
            </a:r>
            <a:r>
              <a:rPr lang="nl-NL" sz="2600" i="1" dirty="0"/>
              <a:t>, </a:t>
            </a:r>
            <a:r>
              <a:rPr lang="nl-NL" sz="2600" b="1" i="1" dirty="0"/>
              <a:t>.col</a:t>
            </a:r>
            <a:r>
              <a:rPr lang="nl-NL" sz="2600" i="1" dirty="0"/>
              <a:t>-lg-</a:t>
            </a:r>
            <a:r>
              <a:rPr lang="nl-NL" sz="2600" b="1" i="1" dirty="0"/>
              <a:t>3</a:t>
            </a:r>
            <a:r>
              <a:rPr lang="nl-NL" sz="2600" i="1" dirty="0"/>
              <a:t> </a:t>
            </a:r>
          </a:p>
          <a:p>
            <a:pPr marL="457245" lvl="1" indent="-457200">
              <a:lnSpc>
                <a:spcPct val="110000"/>
              </a:lnSpc>
            </a:pPr>
            <a:r>
              <a:rPr lang="nl-NL" sz="2600" dirty="0"/>
              <a:t>Het </a:t>
            </a:r>
            <a:r>
              <a:rPr lang="nl-NL" sz="2600" i="1" dirty="0"/>
              <a:t>#-teken </a:t>
            </a:r>
            <a:r>
              <a:rPr lang="nl-NL" sz="2600" dirty="0"/>
              <a:t>staat voor het </a:t>
            </a:r>
            <a:r>
              <a:rPr lang="nl-NL" sz="2600" b="1" dirty="0">
                <a:solidFill>
                  <a:srgbClr val="F04C25"/>
                </a:solidFill>
              </a:rPr>
              <a:t>aantal kolommen </a:t>
            </a:r>
            <a:r>
              <a:rPr lang="nl-NL" sz="2600" dirty="0"/>
              <a:t>dat je </a:t>
            </a:r>
            <a:r>
              <a:rPr lang="nl-NL" sz="2600" b="1" dirty="0">
                <a:solidFill>
                  <a:srgbClr val="EC4B2F"/>
                </a:solidFill>
              </a:rPr>
              <a:t>div</a:t>
            </a:r>
            <a:r>
              <a:rPr lang="nl-NL" sz="2600" dirty="0">
                <a:solidFill>
                  <a:srgbClr val="EC4B2F"/>
                </a:solidFill>
              </a:rPr>
              <a:t> </a:t>
            </a:r>
            <a:r>
              <a:rPr lang="nl-NL" sz="2600" b="1" dirty="0">
                <a:solidFill>
                  <a:srgbClr val="EC4B2F"/>
                </a:solidFill>
              </a:rPr>
              <a:t>overspant</a:t>
            </a:r>
            <a:r>
              <a:rPr lang="nl-NL" sz="2600" dirty="0"/>
              <a:t> en is een getal tussen </a:t>
            </a:r>
            <a:r>
              <a:rPr lang="nl-NL" sz="2600" b="1" dirty="0">
                <a:solidFill>
                  <a:srgbClr val="EC4B2F"/>
                </a:solidFill>
              </a:rPr>
              <a:t>1 </a:t>
            </a:r>
            <a:r>
              <a:rPr lang="nl-NL" sz="2600" dirty="0"/>
              <a:t>en</a:t>
            </a:r>
            <a:r>
              <a:rPr lang="nl-NL" sz="2600" b="1" dirty="0">
                <a:solidFill>
                  <a:srgbClr val="EC4B2F"/>
                </a:solidFill>
              </a:rPr>
              <a:t> 12</a:t>
            </a:r>
          </a:p>
          <a:p>
            <a:pPr algn="ctr">
              <a:lnSpc>
                <a:spcPct val="110000"/>
              </a:lnSpc>
            </a:pPr>
            <a:endParaRPr lang="nl-BE" sz="1900" dirty="0">
              <a:hlinkClick r:id="rId2"/>
            </a:endParaRPr>
          </a:p>
          <a:p>
            <a:pPr algn="ctr">
              <a:lnSpc>
                <a:spcPct val="110000"/>
              </a:lnSpc>
            </a:pPr>
            <a:r>
              <a:rPr lang="nl-BE" sz="1900" dirty="0">
                <a:hlinkClick r:id="rId2"/>
              </a:rPr>
              <a:t>https://getbootstrap.com/docs/5.2/layout/grid/</a:t>
            </a:r>
            <a:endParaRPr lang="nl-NL" b="1" dirty="0"/>
          </a:p>
          <a:p>
            <a:endParaRPr lang="nl-NL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2984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1D0ABD-C277-410E-A55E-55201DB6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Grid system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E512942-AA35-43D5-9D72-178B286B4C1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23A41A-6F07-42E0-94E0-F5C5FFBE380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FA97C24-02AB-48C1-96FA-A17D338E4A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b="1" dirty="0"/>
              <a:t>Container</a:t>
            </a:r>
          </a:p>
          <a:p>
            <a:pPr lvl="1"/>
            <a:r>
              <a:rPr lang="nl-NL" sz="1800" dirty="0"/>
              <a:t>Een container is de </a:t>
            </a:r>
            <a:r>
              <a:rPr lang="nl-NL" sz="1800" b="1" dirty="0" err="1">
                <a:solidFill>
                  <a:srgbClr val="EC4B2F"/>
                </a:solidFill>
              </a:rPr>
              <a:t>parent</a:t>
            </a:r>
            <a:r>
              <a:rPr lang="nl-NL" sz="1800" dirty="0"/>
              <a:t> van één of meerdere rijen.</a:t>
            </a:r>
          </a:p>
          <a:p>
            <a:pPr lvl="1"/>
            <a:r>
              <a:rPr lang="nl-NL" sz="1800" dirty="0"/>
              <a:t>Heeft een (vaste) breedte afhankelijk van de media query waarin ze voorkomt.</a:t>
            </a:r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dirty="0"/>
              <a:t>Container-</a:t>
            </a:r>
            <a:r>
              <a:rPr lang="nl-NL" sz="2000" b="1" dirty="0" err="1"/>
              <a:t>fluid</a:t>
            </a:r>
            <a:endParaRPr lang="nl-NL" sz="2000" b="1" dirty="0"/>
          </a:p>
          <a:p>
            <a:pPr lvl="1"/>
            <a:r>
              <a:rPr lang="nl-NL" sz="1800" dirty="0"/>
              <a:t>Wanneer je een flexibele </a:t>
            </a:r>
            <a:r>
              <a:rPr lang="nl-NL" sz="1800" dirty="0" err="1"/>
              <a:t>schermvullende</a:t>
            </a:r>
            <a:r>
              <a:rPr lang="nl-NL" sz="1800" dirty="0"/>
              <a:t> (brede) lay-out wenst.</a:t>
            </a:r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dirty="0"/>
              <a:t>Rijen</a:t>
            </a:r>
          </a:p>
          <a:p>
            <a:pPr lvl="1"/>
            <a:r>
              <a:rPr lang="nl-NL" sz="1800" dirty="0"/>
              <a:t>Een verzameling kolommen wordt verplicht omgeven door een rij.</a:t>
            </a:r>
          </a:p>
          <a:p>
            <a:pPr lvl="1"/>
            <a:r>
              <a:rPr lang="nl-NL" sz="1800" dirty="0"/>
              <a:t>De belangrijkste eigenschap van een rij is het stoppen van de </a:t>
            </a:r>
            <a:r>
              <a:rPr lang="nl-NL" sz="1800" b="1" dirty="0" err="1">
                <a:solidFill>
                  <a:srgbClr val="EC4B2F"/>
                </a:solidFill>
              </a:rPr>
              <a:t>float</a:t>
            </a:r>
            <a:r>
              <a:rPr lang="nl-NL" sz="1800" dirty="0"/>
              <a:t> van de kolommen.</a:t>
            </a:r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dirty="0"/>
              <a:t>Kolommen</a:t>
            </a:r>
          </a:p>
          <a:p>
            <a:pPr lvl="1"/>
            <a:r>
              <a:rPr lang="nl-NL" sz="1800" dirty="0"/>
              <a:t>Een kolom kan een waarde hebben van 1 t.e.m. 12 (</a:t>
            </a:r>
            <a:r>
              <a:rPr lang="nl-NL" sz="1800" dirty="0" err="1"/>
              <a:t>bijvoobeeld</a:t>
            </a:r>
            <a:r>
              <a:rPr lang="nl-NL" sz="1800" dirty="0"/>
              <a:t>: </a:t>
            </a:r>
            <a:r>
              <a:rPr lang="nl-NL" sz="1800" i="1" dirty="0"/>
              <a:t>col-sm-9)</a:t>
            </a:r>
            <a:r>
              <a:rPr lang="nl-NL" sz="1800" dirty="0"/>
              <a:t>.</a:t>
            </a:r>
          </a:p>
          <a:p>
            <a:pPr lvl="1"/>
            <a:endParaRPr lang="nl-NL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390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26D2BB1-6AAE-4433-A843-B9F1AC3A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Container</a:t>
            </a:r>
            <a:br>
              <a:rPr lang="nl-BE" dirty="0"/>
            </a:br>
            <a:r>
              <a:rPr lang="nl-BE" sz="1200" dirty="0"/>
              <a:t>container.html container-fluid.html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CD1FE5-54C2-4955-B7A5-3CFB80FF350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EC1BDF-B213-4106-AEDC-18E3831DDB6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538C481-B23C-40A4-BE65-1812A2EA488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7250677" cy="4716463"/>
          </a:xfrm>
        </p:spPr>
        <p:txBody>
          <a:bodyPr>
            <a:normAutofit/>
          </a:bodyPr>
          <a:lstStyle/>
          <a:p>
            <a:pPr lvl="1"/>
            <a:r>
              <a:rPr lang="nl-BE" sz="1600"/>
              <a:t>Parent van alle </a:t>
            </a:r>
            <a:r>
              <a:rPr lang="nl-BE" sz="1600" b="1">
                <a:solidFill>
                  <a:srgbClr val="EC4B2F"/>
                </a:solidFill>
              </a:rPr>
              <a:t>rows</a:t>
            </a:r>
            <a:r>
              <a:rPr lang="nl-BE" sz="1600" b="1" i="1"/>
              <a:t> </a:t>
            </a:r>
            <a:r>
              <a:rPr lang="nl-BE" sz="1600"/>
              <a:t>(rijen)</a:t>
            </a:r>
          </a:p>
          <a:p>
            <a:pPr lvl="1"/>
            <a:r>
              <a:rPr lang="nl-BE" sz="1600"/>
              <a:t>Kan </a:t>
            </a:r>
            <a:r>
              <a:rPr lang="nl-BE" sz="1600" b="1">
                <a:solidFill>
                  <a:srgbClr val="EC4B2F"/>
                </a:solidFill>
              </a:rPr>
              <a:t>fluid</a:t>
            </a:r>
            <a:r>
              <a:rPr lang="nl-BE" sz="1600"/>
              <a:t> zijn om het hele scherm te vullen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1600" b="1">
                <a:solidFill>
                  <a:srgbClr val="EC4B2F"/>
                </a:solidFill>
              </a:rPr>
              <a:t>container-fluid</a:t>
            </a:r>
            <a:r>
              <a:rPr lang="nl-BE" sz="1600"/>
              <a:t> class</a:t>
            </a:r>
          </a:p>
          <a:p>
            <a:pPr lvl="1"/>
            <a:r>
              <a:rPr lang="nl-BE" sz="1600"/>
              <a:t>Een container kan meerdere rows hebben en </a:t>
            </a:r>
            <a:r>
              <a:rPr lang="nl-NL" sz="1600"/>
              <a:t>heeft een </a:t>
            </a:r>
            <a:r>
              <a:rPr lang="nl-NL" sz="1600" b="1">
                <a:solidFill>
                  <a:srgbClr val="EC4B2F"/>
                </a:solidFill>
              </a:rPr>
              <a:t>maximum</a:t>
            </a:r>
            <a:r>
              <a:rPr lang="nl-NL" sz="1600" b="1" i="1"/>
              <a:t> </a:t>
            </a:r>
            <a:r>
              <a:rPr lang="nl-NL" sz="1600" b="1" i="1">
                <a:solidFill>
                  <a:srgbClr val="EC4B2F"/>
                </a:solidFill>
              </a:rPr>
              <a:t>breedte</a:t>
            </a:r>
            <a:r>
              <a:rPr lang="nl-NL" sz="1600"/>
              <a:t> afhankelijk van de media query waarin ze voorkomt 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>
                <a:solidFill>
                  <a:srgbClr val="EC4B2F"/>
                </a:solidFill>
              </a:rPr>
              <a:t>Extra</a:t>
            </a:r>
            <a:r>
              <a:rPr lang="nl-NL" sz="1600" b="1"/>
              <a:t> </a:t>
            </a:r>
            <a:r>
              <a:rPr lang="nl-NL" sz="1600" b="1">
                <a:solidFill>
                  <a:srgbClr val="EC4B2F"/>
                </a:solidFill>
              </a:rPr>
              <a:t>kleine</a:t>
            </a:r>
            <a:r>
              <a:rPr lang="nl-NL" sz="1600" b="1"/>
              <a:t> </a:t>
            </a:r>
            <a:r>
              <a:rPr lang="nl-NL" sz="1600"/>
              <a:t>schermen - smartphones (</a:t>
            </a:r>
            <a:r>
              <a:rPr lang="nl-NL" sz="1600" b="1">
                <a:solidFill>
                  <a:srgbClr val="009CAB"/>
                </a:solidFill>
              </a:rPr>
              <a:t>XS</a:t>
            </a:r>
            <a:r>
              <a:rPr lang="nl-NL" sz="1600"/>
              <a:t>) &lt; 576px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>
                <a:solidFill>
                  <a:srgbClr val="EC4B2F"/>
                </a:solidFill>
              </a:rPr>
              <a:t>Kleine</a:t>
            </a:r>
            <a:r>
              <a:rPr lang="nl-NL" sz="1600"/>
              <a:t> schermen – tablets (</a:t>
            </a:r>
            <a:r>
              <a:rPr lang="nl-NL" sz="1600" b="1">
                <a:solidFill>
                  <a:srgbClr val="00A0AE"/>
                </a:solidFill>
              </a:rPr>
              <a:t>SM</a:t>
            </a:r>
            <a:r>
              <a:rPr lang="nl-NL" sz="1600"/>
              <a:t>) ≥ 576px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>
                <a:solidFill>
                  <a:srgbClr val="EC4B2F"/>
                </a:solidFill>
              </a:rPr>
              <a:t>Medium</a:t>
            </a:r>
            <a:r>
              <a:rPr lang="nl-NL" sz="1600"/>
              <a:t> schermen – small laptops (</a:t>
            </a:r>
            <a:r>
              <a:rPr lang="nl-NL" sz="1600" b="1">
                <a:solidFill>
                  <a:srgbClr val="00A0AE"/>
                </a:solidFill>
              </a:rPr>
              <a:t>MD</a:t>
            </a:r>
            <a:r>
              <a:rPr lang="nl-NL" sz="1600"/>
              <a:t>) ≥ 768px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>
                <a:solidFill>
                  <a:srgbClr val="EC4B2F"/>
                </a:solidFill>
              </a:rPr>
              <a:t>Grote</a:t>
            </a:r>
            <a:r>
              <a:rPr lang="nl-NL" sz="1600"/>
              <a:t> schermen – laptops &amp; desktops (</a:t>
            </a:r>
            <a:r>
              <a:rPr lang="nl-NL" sz="1600" b="1">
                <a:solidFill>
                  <a:srgbClr val="00A0AE"/>
                </a:solidFill>
              </a:rPr>
              <a:t>LG</a:t>
            </a:r>
            <a:r>
              <a:rPr lang="nl-NL" sz="1600"/>
              <a:t>) ≥ 992px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>
                <a:solidFill>
                  <a:srgbClr val="EC4B2F"/>
                </a:solidFill>
              </a:rPr>
              <a:t>Extra</a:t>
            </a:r>
            <a:r>
              <a:rPr lang="nl-NL" sz="1600" b="1"/>
              <a:t> </a:t>
            </a:r>
            <a:r>
              <a:rPr lang="nl-NL" sz="1600" b="1">
                <a:solidFill>
                  <a:srgbClr val="EC4B2F"/>
                </a:solidFill>
              </a:rPr>
              <a:t>grote</a:t>
            </a:r>
            <a:r>
              <a:rPr lang="nl-NL" sz="1600" b="1"/>
              <a:t> </a:t>
            </a:r>
            <a:r>
              <a:rPr lang="nl-NL" sz="1600"/>
              <a:t>schermen – laptops &amp; desktops (</a:t>
            </a:r>
            <a:r>
              <a:rPr lang="nl-NL" sz="1600" b="1">
                <a:solidFill>
                  <a:srgbClr val="00A0AE"/>
                </a:solidFill>
              </a:rPr>
              <a:t>XL</a:t>
            </a:r>
            <a:r>
              <a:rPr lang="nl-NL" sz="1600"/>
              <a:t>) ≥ 1200px</a:t>
            </a:r>
          </a:p>
          <a:p>
            <a:pPr lvl="2">
              <a:buFont typeface="Nunito Light" pitchFamily="2" charset="0"/>
              <a:buChar char="×"/>
            </a:pPr>
            <a:r>
              <a:rPr lang="nl-NL" sz="1600" b="1">
                <a:solidFill>
                  <a:srgbClr val="EC4B2F"/>
                </a:solidFill>
              </a:rPr>
              <a:t>Extra</a:t>
            </a:r>
            <a:r>
              <a:rPr lang="nl-NL" sz="1600" b="1"/>
              <a:t> </a:t>
            </a:r>
            <a:r>
              <a:rPr lang="nl-NL" sz="1600" b="1">
                <a:solidFill>
                  <a:srgbClr val="EC4B2F"/>
                </a:solidFill>
              </a:rPr>
              <a:t>extra</a:t>
            </a:r>
            <a:r>
              <a:rPr lang="nl-NL" sz="1600" b="1"/>
              <a:t> </a:t>
            </a:r>
            <a:r>
              <a:rPr lang="nl-NL" sz="1600" b="1">
                <a:solidFill>
                  <a:srgbClr val="EC4B2F"/>
                </a:solidFill>
              </a:rPr>
              <a:t>grote</a:t>
            </a:r>
            <a:r>
              <a:rPr lang="nl-NL" sz="1600" b="1"/>
              <a:t> </a:t>
            </a:r>
            <a:r>
              <a:rPr lang="nl-NL" sz="1600"/>
              <a:t>schermen (</a:t>
            </a:r>
            <a:r>
              <a:rPr lang="nl-NL" sz="1600" b="1">
                <a:solidFill>
                  <a:srgbClr val="00A0AE"/>
                </a:solidFill>
              </a:rPr>
              <a:t>XXL</a:t>
            </a:r>
            <a:r>
              <a:rPr lang="nl-NL" sz="1600"/>
              <a:t>) ≥ 1400px</a:t>
            </a:r>
          </a:p>
          <a:p>
            <a:endParaRPr lang="nl-BE" sz="2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2AF82-0292-15A3-87D1-267B4D74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62" y="1974037"/>
            <a:ext cx="3922838" cy="345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52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5D1C2D1-B86A-4657-9D60-3B651FD4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Row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1ECBFA9-813F-4EB1-BF2D-402066A1D13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EDFA50A-4973-4A8A-85CF-0525BCBD6F5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3BED252-B439-48B5-8E33-94BA68D7D5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6608764" cy="4716463"/>
          </a:xfrm>
        </p:spPr>
        <p:txBody>
          <a:bodyPr>
            <a:normAutofit/>
          </a:bodyPr>
          <a:lstStyle/>
          <a:p>
            <a:pPr lvl="1"/>
            <a:r>
              <a:rPr lang="nl-BE" sz="1800"/>
              <a:t>Parent van alle </a:t>
            </a:r>
            <a:r>
              <a:rPr lang="nl-BE" sz="1800" b="1">
                <a:solidFill>
                  <a:srgbClr val="EC4B2F"/>
                </a:solidFill>
              </a:rPr>
              <a:t>cols</a:t>
            </a:r>
            <a:r>
              <a:rPr lang="nl-BE" sz="1800" b="1" i="1"/>
              <a:t> </a:t>
            </a:r>
            <a:r>
              <a:rPr lang="nl-BE" sz="1800"/>
              <a:t>(kolommen)</a:t>
            </a:r>
          </a:p>
          <a:p>
            <a:pPr lvl="2">
              <a:buFont typeface="Nunito Light" pitchFamily="2" charset="0"/>
              <a:buChar char="×"/>
            </a:pPr>
            <a:r>
              <a:rPr lang="nl-NL" sz="1400"/>
              <a:t>Een verzameling kolommen wordt verplicht omgeven door een rij</a:t>
            </a:r>
          </a:p>
          <a:p>
            <a:pPr lvl="1"/>
            <a:r>
              <a:rPr lang="nl-NL" sz="1800"/>
              <a:t>De belangrijkste eigenschap van een rij is het stoppen van de </a:t>
            </a:r>
            <a:r>
              <a:rPr lang="nl-NL" sz="1800" b="1">
                <a:solidFill>
                  <a:srgbClr val="EC4B2F"/>
                </a:solidFill>
              </a:rPr>
              <a:t>float</a:t>
            </a:r>
            <a:r>
              <a:rPr lang="nl-NL" sz="1800"/>
              <a:t> van de kolommen</a:t>
            </a:r>
            <a:endParaRPr lang="nl-BE" sz="1800"/>
          </a:p>
          <a:p>
            <a:pPr lvl="1"/>
            <a:r>
              <a:rPr lang="nl-BE" sz="1800"/>
              <a:t>Snel basic grid layouts maken door instructies te geven aan de row</a:t>
            </a:r>
          </a:p>
          <a:p>
            <a:pPr lvl="1"/>
            <a:r>
              <a:rPr lang="nl-BE" sz="1800"/>
              <a:t>Een row kan </a:t>
            </a:r>
            <a:r>
              <a:rPr lang="nl-BE" sz="1800" b="1">
                <a:solidFill>
                  <a:srgbClr val="EC4B2F"/>
                </a:solidFill>
              </a:rPr>
              <a:t>natuurlijk</a:t>
            </a:r>
            <a:r>
              <a:rPr lang="nl-BE" sz="1800"/>
              <a:t> meerdere cols hebben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AAB53-4F05-FF79-536B-C247717C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981200"/>
            <a:ext cx="3989688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21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5AD239-F523-4AEE-B285-1E9F5189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Column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A3F00EC-F022-449D-83DE-9EBA310CB72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9686E6-8A43-4E69-8014-9AB56C79E07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0F456AF-E70B-4DAA-8C09-61EB1F567C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sz="3200"/>
              <a:t>Een kolom kan een waarde hebben van 1 tot 12</a:t>
            </a: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sz="3200"/>
              <a:t>Heeft een padding van 12px aan elke kant</a:t>
            </a:r>
          </a:p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DD578-1D35-DF78-59F3-945A5E9D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913694"/>
            <a:ext cx="4210050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28C3E-0BFE-E874-B487-3605EDB17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066094"/>
            <a:ext cx="4419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9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A4FDE35-53F9-4AEA-A255-6C1B5D3C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nl-BE" dirty="0"/>
              <a:t>reakpoints</a:t>
            </a:r>
            <a:br>
              <a:rPr lang="nl-BE" dirty="0"/>
            </a:br>
            <a:r>
              <a:rPr lang="nl-BE" sz="1200" dirty="0"/>
              <a:t>grid_01.html </a:t>
            </a:r>
            <a:r>
              <a:rPr lang="nl-BE" sz="1200" dirty="0">
                <a:sym typeface="Wingdings" pitchFamily="2" charset="2"/>
              </a:rPr>
              <a:t> grid_05.html</a:t>
            </a:r>
            <a:endParaRPr lang="nl-BE" sz="12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94A972-F103-4275-B1B4-7DD01EE90EB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8C3942-2791-4035-90F2-7153BF8DEA2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A77F79A-23BE-4CBA-86BB-3F657E81D96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NL" sz="2800" b="1"/>
              <a:t>Media </a:t>
            </a:r>
            <a:r>
              <a:rPr lang="nl-NL" sz="2800" b="1" err="1"/>
              <a:t>Queries</a:t>
            </a:r>
            <a:endParaRPr lang="nl-NL" sz="2800" b="1"/>
          </a:p>
          <a:p>
            <a:pPr lvl="1"/>
            <a:r>
              <a:rPr lang="nl-NL" sz="2000" b="1">
                <a:solidFill>
                  <a:srgbClr val="EC4B2F"/>
                </a:solidFill>
              </a:rPr>
              <a:t>Extra</a:t>
            </a:r>
            <a:r>
              <a:rPr lang="nl-NL" sz="2000" b="1"/>
              <a:t> </a:t>
            </a:r>
            <a:r>
              <a:rPr lang="nl-NL" sz="2000" b="1">
                <a:solidFill>
                  <a:srgbClr val="EC4B2F"/>
                </a:solidFill>
              </a:rPr>
              <a:t>kleine</a:t>
            </a:r>
            <a:r>
              <a:rPr lang="nl-NL" sz="2000" b="1"/>
              <a:t> </a:t>
            </a:r>
            <a:r>
              <a:rPr lang="nl-NL" sz="2000"/>
              <a:t>schermen - smartphones (</a:t>
            </a:r>
            <a:r>
              <a:rPr lang="nl-NL" sz="2000" b="1">
                <a:solidFill>
                  <a:srgbClr val="009CAB"/>
                </a:solidFill>
              </a:rPr>
              <a:t>XS</a:t>
            </a:r>
            <a:r>
              <a:rPr lang="nl-NL" sz="2000"/>
              <a:t>) &lt; 576px</a:t>
            </a:r>
          </a:p>
          <a:p>
            <a:pPr lvl="1"/>
            <a:r>
              <a:rPr lang="nl-NL" sz="2000" b="1">
                <a:solidFill>
                  <a:srgbClr val="EC4B2F"/>
                </a:solidFill>
              </a:rPr>
              <a:t>Kleine</a:t>
            </a:r>
            <a:r>
              <a:rPr lang="nl-NL" sz="2000"/>
              <a:t> schermen – tablets (</a:t>
            </a:r>
            <a:r>
              <a:rPr lang="nl-NL" sz="2000" b="1">
                <a:solidFill>
                  <a:srgbClr val="00A0AE"/>
                </a:solidFill>
              </a:rPr>
              <a:t>SM</a:t>
            </a:r>
            <a:r>
              <a:rPr lang="nl-NL" sz="2000"/>
              <a:t>) ≥ 576px</a:t>
            </a:r>
          </a:p>
          <a:p>
            <a:pPr lvl="1"/>
            <a:r>
              <a:rPr lang="nl-NL" sz="2000" b="1">
                <a:solidFill>
                  <a:srgbClr val="EC4B2F"/>
                </a:solidFill>
              </a:rPr>
              <a:t>Medium</a:t>
            </a:r>
            <a:r>
              <a:rPr lang="nl-NL" sz="2000"/>
              <a:t> schermen – small laptops (</a:t>
            </a:r>
            <a:r>
              <a:rPr lang="nl-NL" sz="2000" b="1">
                <a:solidFill>
                  <a:srgbClr val="00A0AE"/>
                </a:solidFill>
              </a:rPr>
              <a:t>MD</a:t>
            </a:r>
            <a:r>
              <a:rPr lang="nl-NL" sz="2000"/>
              <a:t>) ≥ 768px</a:t>
            </a:r>
          </a:p>
          <a:p>
            <a:pPr lvl="1"/>
            <a:r>
              <a:rPr lang="nl-NL" sz="2000" b="1">
                <a:solidFill>
                  <a:srgbClr val="EC4B2F"/>
                </a:solidFill>
              </a:rPr>
              <a:t>Grote</a:t>
            </a:r>
            <a:r>
              <a:rPr lang="nl-NL" sz="2000"/>
              <a:t> schermen – laptops &amp; </a:t>
            </a:r>
            <a:r>
              <a:rPr lang="nl-NL" sz="2000" err="1"/>
              <a:t>desktops</a:t>
            </a:r>
            <a:r>
              <a:rPr lang="nl-NL" sz="2000"/>
              <a:t> (</a:t>
            </a:r>
            <a:r>
              <a:rPr lang="nl-NL" sz="2000" b="1">
                <a:solidFill>
                  <a:srgbClr val="00A0AE"/>
                </a:solidFill>
              </a:rPr>
              <a:t>LG</a:t>
            </a:r>
            <a:r>
              <a:rPr lang="nl-NL" sz="2000"/>
              <a:t>) ≥ 992px</a:t>
            </a:r>
          </a:p>
          <a:p>
            <a:pPr lvl="1"/>
            <a:r>
              <a:rPr lang="nl-NL" sz="2000" b="1">
                <a:solidFill>
                  <a:srgbClr val="EC4B2F"/>
                </a:solidFill>
              </a:rPr>
              <a:t>Extra</a:t>
            </a:r>
            <a:r>
              <a:rPr lang="nl-NL" sz="2000" b="1"/>
              <a:t> </a:t>
            </a:r>
            <a:r>
              <a:rPr lang="nl-NL" sz="2000" b="1">
                <a:solidFill>
                  <a:srgbClr val="EC4B2F"/>
                </a:solidFill>
              </a:rPr>
              <a:t>grote</a:t>
            </a:r>
            <a:r>
              <a:rPr lang="nl-NL" sz="2000" b="1"/>
              <a:t> </a:t>
            </a:r>
            <a:r>
              <a:rPr lang="nl-NL" sz="2000"/>
              <a:t>schermen – laptops &amp; desktops (</a:t>
            </a:r>
            <a:r>
              <a:rPr lang="nl-NL" sz="2000" b="1">
                <a:solidFill>
                  <a:srgbClr val="00A0AE"/>
                </a:solidFill>
              </a:rPr>
              <a:t>XL</a:t>
            </a:r>
            <a:r>
              <a:rPr lang="nl-NL" sz="2000"/>
              <a:t>) ≥ 1200px</a:t>
            </a:r>
          </a:p>
          <a:p>
            <a:pPr lvl="1"/>
            <a:r>
              <a:rPr lang="nl-NL" sz="2000" b="1">
                <a:solidFill>
                  <a:srgbClr val="EC4B2F"/>
                </a:solidFill>
              </a:rPr>
              <a:t>Extra</a:t>
            </a:r>
            <a:r>
              <a:rPr lang="nl-NL" sz="2000" b="1"/>
              <a:t> </a:t>
            </a:r>
            <a:r>
              <a:rPr lang="nl-NL" sz="2000" b="1">
                <a:solidFill>
                  <a:srgbClr val="EC4B2F"/>
                </a:solidFill>
              </a:rPr>
              <a:t>extra</a:t>
            </a:r>
            <a:r>
              <a:rPr lang="nl-NL" sz="2000" b="1"/>
              <a:t> </a:t>
            </a:r>
            <a:r>
              <a:rPr lang="nl-NL" sz="2000" b="1">
                <a:solidFill>
                  <a:srgbClr val="EC4B2F"/>
                </a:solidFill>
              </a:rPr>
              <a:t>grote</a:t>
            </a:r>
            <a:r>
              <a:rPr lang="nl-NL" sz="2000" b="1"/>
              <a:t> </a:t>
            </a:r>
            <a:r>
              <a:rPr lang="nl-NL" sz="2000"/>
              <a:t>schermen (</a:t>
            </a:r>
            <a:r>
              <a:rPr lang="nl-NL" sz="2000" b="1">
                <a:solidFill>
                  <a:srgbClr val="00A0AE"/>
                </a:solidFill>
              </a:rPr>
              <a:t>XXL</a:t>
            </a:r>
            <a:r>
              <a:rPr lang="nl-NL" sz="2000"/>
              <a:t>) ≥ 1400px</a:t>
            </a:r>
          </a:p>
          <a:p>
            <a:endParaRPr lang="nl-NL" sz="2800" b="1"/>
          </a:p>
          <a:p>
            <a:r>
              <a:rPr lang="nl-NL" sz="2800" b="1"/>
              <a:t>Mobile first</a:t>
            </a:r>
          </a:p>
          <a:p>
            <a:pPr lvl="1"/>
            <a:r>
              <a:rPr lang="nl-NL" sz="1800"/>
              <a:t>Het </a:t>
            </a:r>
            <a:r>
              <a:rPr lang="nl-NL" sz="2000" err="1"/>
              <a:t>grid</a:t>
            </a:r>
            <a:r>
              <a:rPr lang="nl-NL" sz="2000"/>
              <a:t>-systeem is </a:t>
            </a:r>
            <a:r>
              <a:rPr lang="nl-NL" sz="2000" b="1">
                <a:solidFill>
                  <a:srgbClr val="EC4B2F"/>
                </a:solidFill>
              </a:rPr>
              <a:t>standaard</a:t>
            </a:r>
            <a:r>
              <a:rPr lang="nl-NL" sz="2000"/>
              <a:t> afgestemd op de kleinste toestellen. (</a:t>
            </a:r>
            <a:r>
              <a:rPr lang="nl-NL" sz="2000" b="1">
                <a:solidFill>
                  <a:srgbClr val="EC4B2F"/>
                </a:solidFill>
              </a:rPr>
              <a:t>XS</a:t>
            </a:r>
            <a:r>
              <a:rPr lang="nl-NL" sz="2000"/>
              <a:t>)</a:t>
            </a:r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111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61BF908-EEB4-B8B0-BF27-57E1F4622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69484-F860-29C1-2B3B-B0E360C2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Components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3592699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C83BB6-E598-4EC6-8615-C66E7DC5C27A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3f990481-ab93-40a5-af1d-fa0a4386ebd9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825</Words>
  <Application>Microsoft Office PowerPoint</Application>
  <PresentationFormat>Breedbeeld</PresentationFormat>
  <Paragraphs>142</Paragraphs>
  <Slides>19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19</vt:i4>
      </vt:variant>
    </vt:vector>
  </HeadingPairs>
  <TitlesOfParts>
    <vt:vector size="22" baseType="lpstr">
      <vt:lpstr>WIT</vt:lpstr>
      <vt:lpstr>ORANJE</vt:lpstr>
      <vt:lpstr>BLAUW</vt:lpstr>
      <vt:lpstr>Websites</vt:lpstr>
      <vt:lpstr>Grid system</vt:lpstr>
      <vt:lpstr>Grid system</vt:lpstr>
      <vt:lpstr>Grid system</vt:lpstr>
      <vt:lpstr>Container container.html container-fluid.html</vt:lpstr>
      <vt:lpstr>Row</vt:lpstr>
      <vt:lpstr>Column</vt:lpstr>
      <vt:lpstr>Breakpoints grid_01.html  grid_05.html</vt:lpstr>
      <vt:lpstr>Components</vt:lpstr>
      <vt:lpstr>Collapse</vt:lpstr>
      <vt:lpstr>Modal</vt:lpstr>
      <vt:lpstr>Carousel</vt:lpstr>
      <vt:lpstr>Accordion</vt:lpstr>
      <vt:lpstr>Card</vt:lpstr>
      <vt:lpstr>List group</vt:lpstr>
      <vt:lpstr>Thumbnail gallery</vt:lpstr>
      <vt:lpstr>Lightbox</vt:lpstr>
      <vt:lpstr>Cheatsheet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6</cp:revision>
  <dcterms:created xsi:type="dcterms:W3CDTF">2020-09-28T10:08:39Z</dcterms:created>
  <dcterms:modified xsi:type="dcterms:W3CDTF">2023-10-23T06:29:28Z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2023-03-01T09:54:59Z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7d791823-7e43-46ef-b47e-741c3d96532f</vt:lpwstr>
  </property>
  <property fmtid="{D5CDD505-2E9C-101B-9397-08002B2CF9AE}" pid="9" name="MSIP_Label_c337be75-dfbb-4261-9834-ac247c7dde13_ContentBits">
    <vt:lpwstr>0</vt:lpwstr>
  </property>
</Properties>
</file>